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0"/>
  </p:notesMasterIdLst>
  <p:sldIdLst>
    <p:sldId id="256" r:id="rId2"/>
    <p:sldId id="309" r:id="rId3"/>
    <p:sldId id="304" r:id="rId4"/>
    <p:sldId id="258" r:id="rId5"/>
    <p:sldId id="305" r:id="rId6"/>
    <p:sldId id="298" r:id="rId7"/>
    <p:sldId id="299" r:id="rId8"/>
    <p:sldId id="262" r:id="rId9"/>
    <p:sldId id="288" r:id="rId10"/>
    <p:sldId id="307" r:id="rId11"/>
    <p:sldId id="308" r:id="rId12"/>
    <p:sldId id="290" r:id="rId13"/>
    <p:sldId id="257" r:id="rId14"/>
    <p:sldId id="293" r:id="rId15"/>
    <p:sldId id="300" r:id="rId16"/>
    <p:sldId id="294" r:id="rId17"/>
    <p:sldId id="284" r:id="rId18"/>
    <p:sldId id="283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вис-консультант" initials="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D878E-E264-4784-B462-353F1FD355EF}" v="160" dt="2019-10-10T21:19:12.948"/>
    <p1510:client id="{4CBB5CFC-D324-4292-A731-A2E41603C5AB}" v="171" dt="2019-10-10T20:58:24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2442" autoAdjust="0"/>
  </p:normalViewPr>
  <p:slideViewPr>
    <p:cSldViewPr snapToGrid="0">
      <p:cViewPr>
        <p:scale>
          <a:sx n="60" d="100"/>
          <a:sy n="60" d="100"/>
        </p:scale>
        <p:origin x="-86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0B5E5-259F-4C6C-8C4B-B892FAFDA94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820C53-2577-42C3-9B8C-FB74C044FF91}">
      <dgm:prSet phldrT="[Текст]"/>
      <dgm:spPr/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Подготовительный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7A3DC27-C362-46AB-BFC5-17520B74695E}" type="parTrans" cxnId="{221A76B4-9F11-4108-A574-95FFE84EFC9E}">
      <dgm:prSet/>
      <dgm:spPr/>
      <dgm:t>
        <a:bodyPr/>
        <a:lstStyle/>
        <a:p>
          <a:endParaRPr lang="ru-RU"/>
        </a:p>
      </dgm:t>
    </dgm:pt>
    <dgm:pt modelId="{4FA35B95-FC6A-4554-B405-8C528A89A2AA}" type="sibTrans" cxnId="{221A76B4-9F11-4108-A574-95FFE84EFC9E}">
      <dgm:prSet/>
      <dgm:spPr/>
      <dgm:t>
        <a:bodyPr/>
        <a:lstStyle/>
        <a:p>
          <a:endParaRPr lang="ru-RU"/>
        </a:p>
      </dgm:t>
    </dgm:pt>
    <dgm:pt modelId="{39039360-E283-43DF-B799-458ACE200946}">
      <dgm:prSet phldrT="[Текст]"/>
      <dgm:spPr/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Практический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F27B5AB-0DDA-4B72-9F1C-E26215F8678F}" type="parTrans" cxnId="{96AF02CA-2BF2-4D71-B217-FFE14695DE72}">
      <dgm:prSet/>
      <dgm:spPr/>
      <dgm:t>
        <a:bodyPr/>
        <a:lstStyle/>
        <a:p>
          <a:endParaRPr lang="ru-RU"/>
        </a:p>
      </dgm:t>
    </dgm:pt>
    <dgm:pt modelId="{62EFDB00-15F9-4278-88AB-BAEA69741E02}" type="sibTrans" cxnId="{96AF02CA-2BF2-4D71-B217-FFE14695DE72}">
      <dgm:prSet/>
      <dgm:spPr/>
      <dgm:t>
        <a:bodyPr/>
        <a:lstStyle/>
        <a:p>
          <a:endParaRPr lang="ru-RU"/>
        </a:p>
      </dgm:t>
    </dgm:pt>
    <dgm:pt modelId="{88174BD0-0C8D-46FE-8561-F634EF4E77D4}">
      <dgm:prSet phldrT="[Текст]"/>
      <dgm:spPr/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этап реализации педагогической системы на практике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34C0E15-4954-421F-8294-3C0E088BA63C}" type="parTrans" cxnId="{6CE67925-034C-469E-8359-A84FAF2DABC1}">
      <dgm:prSet/>
      <dgm:spPr/>
      <dgm:t>
        <a:bodyPr/>
        <a:lstStyle/>
        <a:p>
          <a:endParaRPr lang="ru-RU"/>
        </a:p>
      </dgm:t>
    </dgm:pt>
    <dgm:pt modelId="{C0EEE55E-30EC-432F-B21B-A32FB568AC8B}" type="sibTrans" cxnId="{6CE67925-034C-469E-8359-A84FAF2DABC1}">
      <dgm:prSet/>
      <dgm:spPr/>
      <dgm:t>
        <a:bodyPr/>
        <a:lstStyle/>
        <a:p>
          <a:endParaRPr lang="ru-RU"/>
        </a:p>
      </dgm:t>
    </dgm:pt>
    <dgm:pt modelId="{28138FB8-6D47-4037-84F5-6D2E1BFA2A9E}">
      <dgm:prSet phldrT="[Текст]"/>
      <dgm:spPr/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Заключительный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3DEE83-1332-47E2-94AB-82C3971383C7}" type="parTrans" cxnId="{2BE5B235-57D4-40D0-9512-8CAD2AEF39D3}">
      <dgm:prSet/>
      <dgm:spPr/>
      <dgm:t>
        <a:bodyPr/>
        <a:lstStyle/>
        <a:p>
          <a:endParaRPr lang="ru-RU"/>
        </a:p>
      </dgm:t>
    </dgm:pt>
    <dgm:pt modelId="{CA2ECAB1-A124-412E-9313-28908303E6C0}" type="sibTrans" cxnId="{2BE5B235-57D4-40D0-9512-8CAD2AEF39D3}">
      <dgm:prSet/>
      <dgm:spPr/>
      <dgm:t>
        <a:bodyPr/>
        <a:lstStyle/>
        <a:p>
          <a:endParaRPr lang="ru-RU"/>
        </a:p>
      </dgm:t>
    </dgm:pt>
    <dgm:pt modelId="{25361421-075D-4CF3-B953-897BD79DD9BC}">
      <dgm:prSet phldrT="[Текст]" custT="1"/>
      <dgm:spPr/>
      <dgm:t>
        <a:bodyPr/>
        <a:lstStyle/>
        <a:p>
          <a:r>
            <a:rPr lang="ru-RU" sz="2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итогово</a:t>
          </a:r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-диагностический этап</a:t>
          </a:r>
          <a:endParaRPr lang="ru-RU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6913894-886B-4279-BB1A-2ACC94725D30}" type="parTrans" cxnId="{6BABBD42-9EB0-4B80-BA77-C6191AA482AB}">
      <dgm:prSet/>
      <dgm:spPr/>
      <dgm:t>
        <a:bodyPr/>
        <a:lstStyle/>
        <a:p>
          <a:endParaRPr lang="ru-RU"/>
        </a:p>
      </dgm:t>
    </dgm:pt>
    <dgm:pt modelId="{1DF608C8-0A98-4C93-A0BC-9D1C8DA9E82A}" type="sibTrans" cxnId="{6BABBD42-9EB0-4B80-BA77-C6191AA482AB}">
      <dgm:prSet/>
      <dgm:spPr/>
      <dgm:t>
        <a:bodyPr/>
        <a:lstStyle/>
        <a:p>
          <a:endParaRPr lang="ru-RU"/>
        </a:p>
      </dgm:t>
    </dgm:pt>
    <dgm:pt modelId="{7CD85160-BC1C-495D-AC0B-755BE385B5E4}">
      <dgm:prSet custT="1"/>
      <dgm:spPr/>
      <dgm:t>
        <a:bodyPr/>
        <a:lstStyle/>
        <a:p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этап </a:t>
          </a:r>
          <a:r>
            <a:rPr lang="ru-RU" sz="2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целеполагания</a:t>
          </a:r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, определения задач, стартовой диагностики, проектирование и планирование развития процесса.</a:t>
          </a:r>
          <a:endParaRPr lang="ru-RU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FE398B-1DD8-4DAE-AEBF-5DE23E788B88}" type="parTrans" cxnId="{E284F576-08EB-4E99-914A-355C439240B8}">
      <dgm:prSet/>
      <dgm:spPr/>
      <dgm:t>
        <a:bodyPr/>
        <a:lstStyle/>
        <a:p>
          <a:endParaRPr lang="ru-RU"/>
        </a:p>
      </dgm:t>
    </dgm:pt>
    <dgm:pt modelId="{0C10E3B1-9934-425B-BC4A-7A2A3AE8D79F}" type="sibTrans" cxnId="{E284F576-08EB-4E99-914A-355C439240B8}">
      <dgm:prSet/>
      <dgm:spPr/>
      <dgm:t>
        <a:bodyPr/>
        <a:lstStyle/>
        <a:p>
          <a:endParaRPr lang="ru-RU"/>
        </a:p>
      </dgm:t>
    </dgm:pt>
    <dgm:pt modelId="{E4740B80-F5EC-42CD-9D72-191860B399A0}" type="pres">
      <dgm:prSet presAssocID="{5370B5E5-259F-4C6C-8C4B-B892FAFDA9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36DC8-F0E6-47CD-B1E3-78717A329C3E}" type="pres">
      <dgm:prSet presAssocID="{86820C53-2577-42C3-9B8C-FB74C044FF91}" presName="linNode" presStyleCnt="0"/>
      <dgm:spPr/>
    </dgm:pt>
    <dgm:pt modelId="{6F7E0491-E732-4F23-B0A3-6ABC65BDC9ED}" type="pres">
      <dgm:prSet presAssocID="{86820C53-2577-42C3-9B8C-FB74C044FF91}" presName="parentText" presStyleLbl="node1" presStyleIdx="0" presStyleCnt="3" custLinFactNeighborX="218" custLinFactNeighborY="-2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448C2-5485-4479-BE08-076F0E6C1383}" type="pres">
      <dgm:prSet presAssocID="{86820C53-2577-42C3-9B8C-FB74C044FF91}" presName="descendantText" presStyleLbl="alignAccFollowNode1" presStyleIdx="0" presStyleCnt="3" custScaleX="106012" custScaleY="149653" custLinFactNeighborX="9027" custLinFactNeighborY="10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D9881-CC64-4664-859A-4F46705464CA}" type="pres">
      <dgm:prSet presAssocID="{4FA35B95-FC6A-4554-B405-8C528A89A2AA}" presName="sp" presStyleCnt="0"/>
      <dgm:spPr/>
    </dgm:pt>
    <dgm:pt modelId="{4CC0FB8B-4DFC-4C0E-8250-DA476334034D}" type="pres">
      <dgm:prSet presAssocID="{39039360-E283-43DF-B799-458ACE200946}" presName="linNode" presStyleCnt="0"/>
      <dgm:spPr/>
    </dgm:pt>
    <dgm:pt modelId="{1F8334D6-74FC-4D5E-9D41-48BE67A9478C}" type="pres">
      <dgm:prSet presAssocID="{39039360-E283-43DF-B799-458ACE20094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9F110-2CE8-4E94-91FB-FA38A95955D0}" type="pres">
      <dgm:prSet presAssocID="{39039360-E283-43DF-B799-458ACE200946}" presName="descendantText" presStyleLbl="alignAccFollowNode1" presStyleIdx="1" presStyleCnt="3" custScaleX="105022" custLinFactNeighborX="387" custLinFactNeighborY="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D0352-4FFE-4D5F-970D-E0738E0CF59E}" type="pres">
      <dgm:prSet presAssocID="{62EFDB00-15F9-4278-88AB-BAEA69741E02}" presName="sp" presStyleCnt="0"/>
      <dgm:spPr/>
    </dgm:pt>
    <dgm:pt modelId="{095A6C58-312E-4100-AE01-4F9602B11BFB}" type="pres">
      <dgm:prSet presAssocID="{28138FB8-6D47-4037-84F5-6D2E1BFA2A9E}" presName="linNode" presStyleCnt="0"/>
      <dgm:spPr/>
    </dgm:pt>
    <dgm:pt modelId="{97139CA1-7950-40D6-BD29-08567363AFAC}" type="pres">
      <dgm:prSet presAssocID="{28138FB8-6D47-4037-84F5-6D2E1BFA2A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B46AE-8D76-490E-955E-EB3F3AA7CA4D}" type="pres">
      <dgm:prSet presAssocID="{28138FB8-6D47-4037-84F5-6D2E1BFA2A9E}" presName="descendantText" presStyleLbl="alignAccFollowNode1" presStyleIdx="2" presStyleCnt="3" custScaleX="109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EE22E-0405-4F0F-840E-B92B2372F279}" type="presOf" srcId="{25361421-075D-4CF3-B953-897BD79DD9BC}" destId="{089B46AE-8D76-490E-955E-EB3F3AA7CA4D}" srcOrd="0" destOrd="0" presId="urn:microsoft.com/office/officeart/2005/8/layout/vList5"/>
    <dgm:cxn modelId="{DA366692-6D4D-4625-AE62-0B45DD413391}" type="presOf" srcId="{88174BD0-0C8D-46FE-8561-F634EF4E77D4}" destId="{1F49F110-2CE8-4E94-91FB-FA38A95955D0}" srcOrd="0" destOrd="0" presId="urn:microsoft.com/office/officeart/2005/8/layout/vList5"/>
    <dgm:cxn modelId="{2BE5B235-57D4-40D0-9512-8CAD2AEF39D3}" srcId="{5370B5E5-259F-4C6C-8C4B-B892FAFDA940}" destId="{28138FB8-6D47-4037-84F5-6D2E1BFA2A9E}" srcOrd="2" destOrd="0" parTransId="{083DEE83-1332-47E2-94AB-82C3971383C7}" sibTransId="{CA2ECAB1-A124-412E-9313-28908303E6C0}"/>
    <dgm:cxn modelId="{7E60480D-A0C1-483C-A511-88158DC3E659}" type="presOf" srcId="{5370B5E5-259F-4C6C-8C4B-B892FAFDA940}" destId="{E4740B80-F5EC-42CD-9D72-191860B399A0}" srcOrd="0" destOrd="0" presId="urn:microsoft.com/office/officeart/2005/8/layout/vList5"/>
    <dgm:cxn modelId="{6CE67925-034C-469E-8359-A84FAF2DABC1}" srcId="{39039360-E283-43DF-B799-458ACE200946}" destId="{88174BD0-0C8D-46FE-8561-F634EF4E77D4}" srcOrd="0" destOrd="0" parTransId="{234C0E15-4954-421F-8294-3C0E088BA63C}" sibTransId="{C0EEE55E-30EC-432F-B21B-A32FB568AC8B}"/>
    <dgm:cxn modelId="{FBFFFADD-7DF5-48F9-8CD5-932B8E7A835A}" type="presOf" srcId="{86820C53-2577-42C3-9B8C-FB74C044FF91}" destId="{6F7E0491-E732-4F23-B0A3-6ABC65BDC9ED}" srcOrd="0" destOrd="0" presId="urn:microsoft.com/office/officeart/2005/8/layout/vList5"/>
    <dgm:cxn modelId="{E284F576-08EB-4E99-914A-355C439240B8}" srcId="{86820C53-2577-42C3-9B8C-FB74C044FF91}" destId="{7CD85160-BC1C-495D-AC0B-755BE385B5E4}" srcOrd="0" destOrd="0" parTransId="{38FE398B-1DD8-4DAE-AEBF-5DE23E788B88}" sibTransId="{0C10E3B1-9934-425B-BC4A-7A2A3AE8D79F}"/>
    <dgm:cxn modelId="{6BABBD42-9EB0-4B80-BA77-C6191AA482AB}" srcId="{28138FB8-6D47-4037-84F5-6D2E1BFA2A9E}" destId="{25361421-075D-4CF3-B953-897BD79DD9BC}" srcOrd="0" destOrd="0" parTransId="{C6913894-886B-4279-BB1A-2ACC94725D30}" sibTransId="{1DF608C8-0A98-4C93-A0BC-9D1C8DA9E82A}"/>
    <dgm:cxn modelId="{221A76B4-9F11-4108-A574-95FFE84EFC9E}" srcId="{5370B5E5-259F-4C6C-8C4B-B892FAFDA940}" destId="{86820C53-2577-42C3-9B8C-FB74C044FF91}" srcOrd="0" destOrd="0" parTransId="{07A3DC27-C362-46AB-BFC5-17520B74695E}" sibTransId="{4FA35B95-FC6A-4554-B405-8C528A89A2AA}"/>
    <dgm:cxn modelId="{4EE5B5EB-F330-454C-B0B5-C489722B4DCD}" type="presOf" srcId="{39039360-E283-43DF-B799-458ACE200946}" destId="{1F8334D6-74FC-4D5E-9D41-48BE67A9478C}" srcOrd="0" destOrd="0" presId="urn:microsoft.com/office/officeart/2005/8/layout/vList5"/>
    <dgm:cxn modelId="{9724979C-51D0-4CB8-B0CA-63BFB4DC2FFD}" type="presOf" srcId="{7CD85160-BC1C-495D-AC0B-755BE385B5E4}" destId="{5E2448C2-5485-4479-BE08-076F0E6C1383}" srcOrd="0" destOrd="0" presId="urn:microsoft.com/office/officeart/2005/8/layout/vList5"/>
    <dgm:cxn modelId="{2A2388A3-030A-4BD2-9C67-72C35CE2AA62}" type="presOf" srcId="{28138FB8-6D47-4037-84F5-6D2E1BFA2A9E}" destId="{97139CA1-7950-40D6-BD29-08567363AFAC}" srcOrd="0" destOrd="0" presId="urn:microsoft.com/office/officeart/2005/8/layout/vList5"/>
    <dgm:cxn modelId="{96AF02CA-2BF2-4D71-B217-FFE14695DE72}" srcId="{5370B5E5-259F-4C6C-8C4B-B892FAFDA940}" destId="{39039360-E283-43DF-B799-458ACE200946}" srcOrd="1" destOrd="0" parTransId="{DF27B5AB-0DDA-4B72-9F1C-E26215F8678F}" sibTransId="{62EFDB00-15F9-4278-88AB-BAEA69741E02}"/>
    <dgm:cxn modelId="{87CB39DF-E848-4BDE-AAA9-D27367B05995}" type="presParOf" srcId="{E4740B80-F5EC-42CD-9D72-191860B399A0}" destId="{FA136DC8-F0E6-47CD-B1E3-78717A329C3E}" srcOrd="0" destOrd="0" presId="urn:microsoft.com/office/officeart/2005/8/layout/vList5"/>
    <dgm:cxn modelId="{AF30475E-7D5C-47DD-A3D8-217AC9B67CE5}" type="presParOf" srcId="{FA136DC8-F0E6-47CD-B1E3-78717A329C3E}" destId="{6F7E0491-E732-4F23-B0A3-6ABC65BDC9ED}" srcOrd="0" destOrd="0" presId="urn:microsoft.com/office/officeart/2005/8/layout/vList5"/>
    <dgm:cxn modelId="{DCB72488-7B40-4C87-A8C6-EADB43CC5644}" type="presParOf" srcId="{FA136DC8-F0E6-47CD-B1E3-78717A329C3E}" destId="{5E2448C2-5485-4479-BE08-076F0E6C1383}" srcOrd="1" destOrd="0" presId="urn:microsoft.com/office/officeart/2005/8/layout/vList5"/>
    <dgm:cxn modelId="{7FB33B28-3D9C-4F96-8F43-87EEAD267C72}" type="presParOf" srcId="{E4740B80-F5EC-42CD-9D72-191860B399A0}" destId="{F37D9881-CC64-4664-859A-4F46705464CA}" srcOrd="1" destOrd="0" presId="urn:microsoft.com/office/officeart/2005/8/layout/vList5"/>
    <dgm:cxn modelId="{6D88348A-78C3-4F03-81FB-A88C94997264}" type="presParOf" srcId="{E4740B80-F5EC-42CD-9D72-191860B399A0}" destId="{4CC0FB8B-4DFC-4C0E-8250-DA476334034D}" srcOrd="2" destOrd="0" presId="urn:microsoft.com/office/officeart/2005/8/layout/vList5"/>
    <dgm:cxn modelId="{E77714F5-DBA7-4B79-873A-586A5A015854}" type="presParOf" srcId="{4CC0FB8B-4DFC-4C0E-8250-DA476334034D}" destId="{1F8334D6-74FC-4D5E-9D41-48BE67A9478C}" srcOrd="0" destOrd="0" presId="urn:microsoft.com/office/officeart/2005/8/layout/vList5"/>
    <dgm:cxn modelId="{E17EC555-4E03-4A14-81F5-F057EAF677BD}" type="presParOf" srcId="{4CC0FB8B-4DFC-4C0E-8250-DA476334034D}" destId="{1F49F110-2CE8-4E94-91FB-FA38A95955D0}" srcOrd="1" destOrd="0" presId="urn:microsoft.com/office/officeart/2005/8/layout/vList5"/>
    <dgm:cxn modelId="{E5169114-E9D3-4942-93B8-762BB95169F8}" type="presParOf" srcId="{E4740B80-F5EC-42CD-9D72-191860B399A0}" destId="{CF3D0352-4FFE-4D5F-970D-E0738E0CF59E}" srcOrd="3" destOrd="0" presId="urn:microsoft.com/office/officeart/2005/8/layout/vList5"/>
    <dgm:cxn modelId="{1C655093-9EEF-498E-B164-128AB589CD32}" type="presParOf" srcId="{E4740B80-F5EC-42CD-9D72-191860B399A0}" destId="{095A6C58-312E-4100-AE01-4F9602B11BFB}" srcOrd="4" destOrd="0" presId="urn:microsoft.com/office/officeart/2005/8/layout/vList5"/>
    <dgm:cxn modelId="{7D41E74C-8C17-4236-92B5-63B9893FCF55}" type="presParOf" srcId="{095A6C58-312E-4100-AE01-4F9602B11BFB}" destId="{97139CA1-7950-40D6-BD29-08567363AFAC}" srcOrd="0" destOrd="0" presId="urn:microsoft.com/office/officeart/2005/8/layout/vList5"/>
    <dgm:cxn modelId="{DD090498-3994-4590-A3AB-87AD88D7CA14}" type="presParOf" srcId="{095A6C58-312E-4100-AE01-4F9602B11BFB}" destId="{089B46AE-8D76-490E-955E-EB3F3AA7CA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448C2-5485-4479-BE08-076F0E6C1383}">
      <dsp:nvSpPr>
        <dsp:cNvPr id="0" name=""/>
        <dsp:cNvSpPr/>
      </dsp:nvSpPr>
      <dsp:spPr>
        <a:xfrm rot="5400000">
          <a:off x="6902807" y="-2874030"/>
          <a:ext cx="1438557" cy="73951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этап </a:t>
          </a:r>
          <a:r>
            <a:rPr lang="ru-RU" sz="2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целеполагания</a:t>
          </a:r>
          <a:r>
            <a:rPr lang="ru-RU" sz="2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определения задач, стартовой диагностики, проектирование и планирование развития процесса.</a:t>
          </a:r>
          <a:endParaRPr lang="ru-RU" sz="2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924532" y="174470"/>
        <a:ext cx="7324884" cy="1298107"/>
      </dsp:txXfrm>
    </dsp:sp>
    <dsp:sp modelId="{6F7E0491-E732-4F23-B0A3-6ABC65BDC9ED}">
      <dsp:nvSpPr>
        <dsp:cNvPr id="0" name=""/>
        <dsp:cNvSpPr/>
      </dsp:nvSpPr>
      <dsp:spPr>
        <a:xfrm>
          <a:off x="15549" y="89233"/>
          <a:ext cx="3923847" cy="12015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Подготовительный</a:t>
          </a:r>
          <a:endParaRPr lang="ru-RU" sz="29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4205" y="147889"/>
        <a:ext cx="3806535" cy="1084265"/>
      </dsp:txXfrm>
    </dsp:sp>
    <dsp:sp modelId="{1F49F110-2CE8-4E94-91FB-FA38A95955D0}">
      <dsp:nvSpPr>
        <dsp:cNvPr id="0" name=""/>
        <dsp:cNvSpPr/>
      </dsp:nvSpPr>
      <dsp:spPr>
        <a:xfrm rot="5400000">
          <a:off x="7153694" y="-1526140"/>
          <a:ext cx="961262" cy="7370630"/>
        </a:xfrm>
        <a:prstGeom prst="round2SameRect">
          <a:avLst/>
        </a:prstGeom>
        <a:solidFill>
          <a:schemeClr val="accent4">
            <a:tint val="40000"/>
            <a:alpha val="90000"/>
            <a:hueOff val="913032"/>
            <a:satOff val="-2242"/>
            <a:lumOff val="-559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913032"/>
              <a:satOff val="-2242"/>
              <a:lumOff val="-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этап реализации педагогической системы на практике</a:t>
          </a:r>
          <a:endParaRPr lang="ru-RU" sz="27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949011" y="1725468"/>
        <a:ext cx="7323705" cy="867412"/>
      </dsp:txXfrm>
    </dsp:sp>
    <dsp:sp modelId="{1F8334D6-74FC-4D5E-9D41-48BE67A9478C}">
      <dsp:nvSpPr>
        <dsp:cNvPr id="0" name=""/>
        <dsp:cNvSpPr/>
      </dsp:nvSpPr>
      <dsp:spPr>
        <a:xfrm>
          <a:off x="341" y="1499046"/>
          <a:ext cx="3947724" cy="1201577"/>
        </a:xfrm>
        <a:prstGeom prst="roundRect">
          <a:avLst/>
        </a:prstGeom>
        <a:solidFill>
          <a:schemeClr val="accent4">
            <a:hueOff val="792683"/>
            <a:satOff val="-1923"/>
            <a:lumOff val="-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Практический</a:t>
          </a:r>
          <a:endParaRPr lang="ru-RU" sz="29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8997" y="1557702"/>
        <a:ext cx="3830412" cy="1084265"/>
      </dsp:txXfrm>
    </dsp:sp>
    <dsp:sp modelId="{089B46AE-8D76-490E-955E-EB3F3AA7CA4D}">
      <dsp:nvSpPr>
        <dsp:cNvPr id="0" name=""/>
        <dsp:cNvSpPr/>
      </dsp:nvSpPr>
      <dsp:spPr>
        <a:xfrm rot="5400000">
          <a:off x="7094993" y="-381472"/>
          <a:ext cx="961262" cy="7485929"/>
        </a:xfrm>
        <a:prstGeom prst="round2SameRect">
          <a:avLst/>
        </a:prstGeom>
        <a:solidFill>
          <a:schemeClr val="accent4">
            <a:tint val="40000"/>
            <a:alpha val="90000"/>
            <a:hueOff val="1826064"/>
            <a:satOff val="-4485"/>
            <a:lumOff val="-1119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1826064"/>
              <a:satOff val="-4485"/>
              <a:lumOff val="-1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итогово</a:t>
          </a:r>
          <a:r>
            <a:rPr lang="ru-RU" sz="2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-диагностический этап</a:t>
          </a:r>
          <a:endParaRPr lang="ru-RU" sz="2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3832660" y="2927786"/>
        <a:ext cx="7439004" cy="867412"/>
      </dsp:txXfrm>
    </dsp:sp>
    <dsp:sp modelId="{97139CA1-7950-40D6-BD29-08567363AFAC}">
      <dsp:nvSpPr>
        <dsp:cNvPr id="0" name=""/>
        <dsp:cNvSpPr/>
      </dsp:nvSpPr>
      <dsp:spPr>
        <a:xfrm>
          <a:off x="341" y="2760703"/>
          <a:ext cx="3832317" cy="1201577"/>
        </a:xfrm>
        <a:prstGeom prst="roundRect">
          <a:avLst/>
        </a:prstGeom>
        <a:solidFill>
          <a:schemeClr val="accent4">
            <a:hueOff val="1585367"/>
            <a:satOff val="-3846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Заключительный</a:t>
          </a:r>
          <a:endParaRPr lang="ru-RU" sz="29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8997" y="2819359"/>
        <a:ext cx="3715005" cy="108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45B2-8889-4174-B9C7-D7FE76F71B9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6567F-C41E-41B5-8582-D97B1F024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0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567F-C41E-41B5-8582-D97B1F024C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6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567F-C41E-41B5-8582-D97B1F024C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8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567F-C41E-41B5-8582-D97B1F024C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4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567F-C41E-41B5-8582-D97B1F024CB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1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3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4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9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3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0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5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2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8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1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4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3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8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0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63F7B7-3E47-43CD-88A4-0453BEBCFC7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508989-9863-46B9-9E7B-405B506B5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4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15634-7931-47E5-88F9-47B4F2A71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266" y="1336253"/>
            <a:ext cx="8825658" cy="267764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педагогического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опыта: </a:t>
            </a:r>
            <a:b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читательской компетенции младшего школьника системой приемов обучения смысловому чтению на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уроках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во время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занятий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внеурочной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деятельностью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590DF7-5056-46DE-A4CA-7D63FCDCB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59" y="4101482"/>
            <a:ext cx="10422384" cy="1793291"/>
          </a:xfrm>
        </p:spPr>
        <p:txBody>
          <a:bodyPr>
            <a:noAutofit/>
          </a:bodyPr>
          <a:lstStyle/>
          <a:p>
            <a:r>
              <a:rPr lang="ru-RU" sz="12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Презентацию подготовила</a:t>
            </a:r>
          </a:p>
          <a:p>
            <a:r>
              <a:rPr lang="ru-RU" sz="12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Полищук </a:t>
            </a:r>
            <a:r>
              <a:rPr lang="ru-RU" sz="1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12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льга </a:t>
            </a:r>
            <a:r>
              <a:rPr lang="ru-RU" sz="1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2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онстантиновна</a:t>
            </a:r>
          </a:p>
          <a:p>
            <a:r>
              <a:rPr lang="ru-RU" sz="1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sz="12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читель начальных классов </a:t>
            </a:r>
          </a:p>
          <a:p>
            <a:r>
              <a:rPr lang="ru-RU" sz="12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МБОУ «</a:t>
            </a:r>
            <a:r>
              <a:rPr lang="ru-RU" sz="1200" b="1" cap="non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Баскаковская</a:t>
            </a:r>
            <a:r>
              <a:rPr lang="ru-RU" sz="12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средняя школа»</a:t>
            </a:r>
          </a:p>
          <a:p>
            <a:endParaRPr lang="ru-RU" sz="120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4" y="526561"/>
            <a:ext cx="15970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6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8950" y="1032313"/>
            <a:ext cx="8825659" cy="706964"/>
          </a:xfrm>
        </p:spPr>
        <p:txBody>
          <a:bodyPr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 реализации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64010774"/>
              </p:ext>
            </p:extLst>
          </p:nvPr>
        </p:nvGraphicFramePr>
        <p:xfrm>
          <a:off x="504497" y="2222939"/>
          <a:ext cx="11319641" cy="396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4" y="491328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72054" y="378372"/>
            <a:ext cx="10026869" cy="8828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педагогической системы</a:t>
            </a:r>
            <a:endPara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8276" y="1292771"/>
            <a:ext cx="3673365" cy="148195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Курс внеурочной деятельности </a:t>
            </a:r>
            <a:r>
              <a:rPr lang="ru-RU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обеинтеллектуального</a:t>
            </a:r>
            <a:endParaRPr lang="ru-RU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аправления «</a:t>
            </a:r>
            <a:r>
              <a:rPr lang="ru-RU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Скорочтение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3587" y="1292771"/>
            <a:ext cx="3118287" cy="13558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Уроки</a:t>
            </a:r>
            <a:endPara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13682" y="1292771"/>
            <a:ext cx="3368566" cy="13558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Цифровые образовательные ресурсы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Платформа «</a:t>
            </a:r>
            <a:r>
              <a:rPr lang="ru-RU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Учи.ру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99035" y="2932386"/>
            <a:ext cx="4892566" cy="6148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с текстом</a:t>
            </a:r>
            <a:endPara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276" y="3831021"/>
            <a:ext cx="3310760" cy="6306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Дотекстовый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этап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2359" y="3831021"/>
            <a:ext cx="3247696" cy="6306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екстовый этап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49002" y="3831021"/>
            <a:ext cx="3364625" cy="6306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Послетекстовый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этап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2359" y="4713890"/>
            <a:ext cx="3247696" cy="961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Приемы обучения  смысловому чтению</a:t>
            </a:r>
            <a:endPara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8275" y="4713890"/>
            <a:ext cx="3294994" cy="788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Мотивационный компонент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27434" y="5849007"/>
            <a:ext cx="3200399" cy="630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Когнитивный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компонент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84579" y="5849007"/>
            <a:ext cx="3528848" cy="630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Деятельностный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компонент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49004" y="4713890"/>
            <a:ext cx="3364624" cy="7882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Нравственный компонент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461641" y="2648606"/>
            <a:ext cx="1135118" cy="28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614745" y="2648606"/>
            <a:ext cx="834258" cy="28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2"/>
          </p:cNvCxnSpPr>
          <p:nvPr/>
        </p:nvCxnSpPr>
        <p:spPr>
          <a:xfrm flipH="1">
            <a:off x="6458114" y="2648607"/>
            <a:ext cx="14617" cy="283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3484179" y="3547241"/>
            <a:ext cx="614856" cy="28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991601" y="3547241"/>
            <a:ext cx="641130" cy="28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5" idx="2"/>
          </p:cNvCxnSpPr>
          <p:nvPr/>
        </p:nvCxnSpPr>
        <p:spPr>
          <a:xfrm>
            <a:off x="6545318" y="3547241"/>
            <a:ext cx="0" cy="28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099035" y="4461642"/>
            <a:ext cx="814552" cy="409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545318" y="4461642"/>
            <a:ext cx="0" cy="25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7772400" y="4461642"/>
            <a:ext cx="676602" cy="409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>
            <a:stCxn id="19" idx="1"/>
          </p:cNvCxnSpPr>
          <p:nvPr/>
        </p:nvCxnSpPr>
        <p:spPr>
          <a:xfrm flipH="1">
            <a:off x="4067503" y="5194738"/>
            <a:ext cx="614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>
            <a:stCxn id="19" idx="3"/>
          </p:cNvCxnSpPr>
          <p:nvPr/>
        </p:nvCxnSpPr>
        <p:spPr>
          <a:xfrm>
            <a:off x="7930055" y="5194738"/>
            <a:ext cx="5189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 flipH="1">
            <a:off x="5029200" y="5675586"/>
            <a:ext cx="283779" cy="173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/>
          <p:nvPr/>
        </p:nvCxnSpPr>
        <p:spPr>
          <a:xfrm>
            <a:off x="7173310" y="5675586"/>
            <a:ext cx="441435" cy="173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Примеры приемов обучения смысловому чтению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501041" y="1816273"/>
            <a:ext cx="3657600" cy="4559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 smtClean="0"/>
          </a:p>
          <a:p>
            <a:pPr algn="ctr"/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Опорные слова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Предскажи будущее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171167" y="1814425"/>
            <a:ext cx="3807912" cy="45487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 smtClean="0"/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Текстовый: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Кто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 Когда? Что сделал?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Толстые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тонкие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Сравни и сделай вывод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Предскажи концовку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966553" y="1814425"/>
            <a:ext cx="3732757" cy="45487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 smtClean="0"/>
          </a:p>
          <a:p>
            <a:pPr algn="ctr"/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Паутина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вопросов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Подумал, понял, применил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13984" y="1883073"/>
            <a:ext cx="3031298" cy="97286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Дотекстовый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459267" y="1865335"/>
            <a:ext cx="3118980" cy="9905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Текстовый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204548" y="1865335"/>
            <a:ext cx="3244242" cy="9905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Послетекстовый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9" y="492126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констру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34" y="4903646"/>
            <a:ext cx="2029217" cy="13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999A9-3DB2-4E1A-BC2D-A13F63BF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97" y="934470"/>
            <a:ext cx="9182544" cy="72509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Внеурочная деятельность </a:t>
            </a:r>
            <a:endParaRPr lang="ru-RU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D2CAAC1F-B5B5-4137-B080-9D0FD7EB5B9A}"/>
              </a:ext>
            </a:extLst>
          </p:cNvPr>
          <p:cNvSpPr txBox="1">
            <a:spLocks/>
          </p:cNvSpPr>
          <p:nvPr/>
        </p:nvSpPr>
        <p:spPr>
          <a:xfrm>
            <a:off x="646542" y="1836251"/>
            <a:ext cx="5040273" cy="45097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Литературный кружок на образовательной платформе «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Учи.ру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D2CAAC1F-B5B5-4137-B080-9D0FD7EB5B9A}"/>
              </a:ext>
            </a:extLst>
          </p:cNvPr>
          <p:cNvSpPr txBox="1">
            <a:spLocks/>
          </p:cNvSpPr>
          <p:nvPr/>
        </p:nvSpPr>
        <p:spPr>
          <a:xfrm>
            <a:off x="6225436" y="1832073"/>
            <a:ext cx="5448822" cy="45008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Курс внеурочной деятельности общеинтеллектуального направления «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Скорочтение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marL="0" indent="0" algn="ctr">
              <a:buFont typeface="Wingdings 3" charset="2"/>
              <a:buNone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C:\Users\USER\Desktop\uc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00" y="3441631"/>
            <a:ext cx="3908119" cy="24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5" y="479600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70" y="3441631"/>
            <a:ext cx="4418024" cy="24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556" y="810184"/>
            <a:ext cx="10276157" cy="137160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 стартовой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и итоговой диагностик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0938" y="1841327"/>
            <a:ext cx="11248372" cy="4622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         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Мотивационный критерий                  Когнитивный критерий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Анкета «Читательская активность обучающихся»        Контрольные работы с текстом и ВПР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1" y="516899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мотивационный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8816"/>
          <a:stretch/>
        </p:blipFill>
        <p:spPr bwMode="auto">
          <a:xfrm>
            <a:off x="838857" y="2682424"/>
            <a:ext cx="4838700" cy="3014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C:\Users\USER\Desktop\когнитивный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r="-94"/>
          <a:stretch/>
        </p:blipFill>
        <p:spPr bwMode="auto">
          <a:xfrm>
            <a:off x="6213584" y="2686870"/>
            <a:ext cx="5074526" cy="300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стартовой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итоговой диагностик</a:t>
            </a:r>
            <a:b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0938" y="2084444"/>
            <a:ext cx="11273424" cy="43539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ru-RU" sz="2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Деятельностный</a:t>
            </a:r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критерий                                 </a:t>
            </a:r>
            <a:r>
              <a:rPr lang="ru-RU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Ценностный критерий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В.Г. Горецкий «Контроль навыков чтения»                                                Н.П. Капустин </a:t>
            </a:r>
          </a:p>
          <a:p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                    «Методика уровня воспитанности»</a:t>
            </a:r>
            <a:endParaRPr lang="ru-RU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" y="480643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деятельностный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09" r="-158"/>
          <a:stretch/>
        </p:blipFill>
        <p:spPr bwMode="auto">
          <a:xfrm>
            <a:off x="883525" y="2651661"/>
            <a:ext cx="4686300" cy="2886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 descr="C:\Users\Школа\Desktop\Downloads\20210323103630.jpg"/>
          <p:cNvPicPr/>
          <p:nvPr/>
        </p:nvPicPr>
        <p:blipFill rotWithShape="1">
          <a:blip r:embed="rId4"/>
          <a:srcRect t="4445" r="-86"/>
          <a:stretch/>
        </p:blipFill>
        <p:spPr bwMode="auto">
          <a:xfrm>
            <a:off x="6255955" y="2651661"/>
            <a:ext cx="5124450" cy="2867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4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Публикации по теме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представленного опыта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C:\Users\USER\Desktop\5745d4c02176b154e8c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" y="468115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411" y="1828799"/>
            <a:ext cx="11210795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Урок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 литературному чтению в 4 классе по теме: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Тема любви к Родине в стихотворении И. С. Никитина «В синем небе плывут над полями…»», ВГ «Основа», 12.11.2019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год;</a:t>
            </a: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 startAt="2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Урок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открытия нового знания по литературному чтению во 2 классе по теме: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«В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Осеева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«Волшебное слово»»,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НС-Портал, 19.11.2017 год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​​​​​​​;</a:t>
            </a: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 startAt="3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Тест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 литературному чтению в 4 классе по теме: «Делу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время - потехе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час». Учебник Л.Ф. Климанова, В.Г. Горецкий «Литературное чтение» 4 класс, 2 часть «Школа России», Урок РФ, 06.07.2020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год.</a:t>
            </a: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 startAt="4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Алгоритм определения темы и главной мысли текста для молодых специалистов»,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НС-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Портал, 15.12. 2019 год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46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8EB835-1117-4614-A735-94F1A91C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1728026"/>
            <a:ext cx="4935255" cy="3237166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Читай </a:t>
            </a:r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затем, чтобы противоречить и опровергать, не затем, чтобы принимать на веру; и не затем, чтобы найти предмет </a:t>
            </a: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беседы</a:t>
            </a:r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но чтобы мыслить и </a:t>
            </a: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рассуждать.</a:t>
            </a:r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Бэкон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067FA6-C54D-4D79-BC2F-40FDA66CD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743" y="488515"/>
            <a:ext cx="4960306" cy="57243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endParaRPr lang="ru-RU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7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8" y="812365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52" y="1436339"/>
            <a:ext cx="4700005" cy="38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C43A114B-CAF8-402E-A898-DEE2C2022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6">
            <a:extLst>
              <a:ext uri="{FF2B5EF4-FFF2-40B4-BE49-F238E27FC236}">
                <a16:creationId xmlns:a16="http://schemas.microsoft.com/office/drawing/2014/main" xmlns="" id="{64E68BB1-DCF6-49AB-8FF1-7E68DCBCD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8">
            <a:extLst>
              <a:ext uri="{FF2B5EF4-FFF2-40B4-BE49-F238E27FC236}">
                <a16:creationId xmlns:a16="http://schemas.microsoft.com/office/drawing/2014/main" xmlns="" id="{DA9B8539-604B-420E-BA1B-0A2E64CD7C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20">
            <a:extLst>
              <a:ext uri="{FF2B5EF4-FFF2-40B4-BE49-F238E27FC236}">
                <a16:creationId xmlns:a16="http://schemas.microsoft.com/office/drawing/2014/main" xmlns="" id="{7236CAA2-54C3-4136-B0CC-6837B14D8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40F86E67-9E86-453F-92BC-648189829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xmlns="" id="{F73C5439-21D4-46F3-9CF4-FF1CE786F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118" y="639098"/>
            <a:ext cx="9801953" cy="305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Спасибо</a:t>
            </a:r>
            <a:r>
              <a:rPr lang="en-US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внимание</a:t>
            </a:r>
            <a:r>
              <a:rPr lang="en-US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739018" cy="70696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Деструктивные идеи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9" y="1625600"/>
            <a:ext cx="3530407" cy="2119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" y="4032946"/>
            <a:ext cx="3594536" cy="2141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8" y="1689405"/>
            <a:ext cx="3578772" cy="2037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0" y="3989365"/>
            <a:ext cx="3452648" cy="2228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85" y="1689404"/>
            <a:ext cx="3216165" cy="2037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85" y="3989365"/>
            <a:ext cx="3342291" cy="22064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4041" y="1689406"/>
            <a:ext cx="2963918" cy="3758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Опасные знакомства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9297" y="1689406"/>
            <a:ext cx="3318641" cy="5335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Группы призывающие к суициду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418784" y="1689403"/>
            <a:ext cx="3216165" cy="6438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Призывы к участию в протестных акциях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4759" y="4032946"/>
            <a:ext cx="2743200" cy="523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Призывы </a:t>
            </a:r>
            <a:r>
              <a:rPr lang="ru-RU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к экстремизму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9786" y="4032946"/>
            <a:ext cx="2762907" cy="523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Молодежные субкультуры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39503" y="4032946"/>
            <a:ext cx="2774730" cy="523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Экстремальные 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селфи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43815" y="598085"/>
            <a:ext cx="8892501" cy="1593322"/>
          </a:xfrm>
        </p:spPr>
        <p:txBody>
          <a:bodyPr/>
          <a:lstStyle/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b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Систематически читающее население  Российской Федерации по данным ВЦИОМ</a:t>
            </a:r>
            <a:endParaRPr lang="ru-R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3" y="345838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2021032304254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0" b="17288"/>
          <a:stretch/>
        </p:blipFill>
        <p:spPr bwMode="auto">
          <a:xfrm>
            <a:off x="3105150" y="2547938"/>
            <a:ext cx="5981700" cy="359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2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19D78-774F-4E37-8A29-8DEE3912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  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Противоречия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475989" y="1691015"/>
            <a:ext cx="5699342" cy="21920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социальным заказом Федерального государственного стандарта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начального общего образования на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читательской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компетентности младшего школьника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ru-RU" sz="3200" b="1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4"/>
          </p:nvPr>
        </p:nvSpPr>
        <p:spPr>
          <a:xfrm>
            <a:off x="6175332" y="1703541"/>
            <a:ext cx="5511452" cy="2179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снижением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интереса к чтению у младших школьников</a:t>
            </a:r>
          </a:p>
        </p:txBody>
      </p:sp>
      <p:sp>
        <p:nvSpPr>
          <p:cNvPr id="22" name="Объект 3"/>
          <p:cNvSpPr txBox="1">
            <a:spLocks/>
          </p:cNvSpPr>
          <p:nvPr/>
        </p:nvSpPr>
        <p:spPr>
          <a:xfrm>
            <a:off x="463465" y="4734838"/>
            <a:ext cx="11223320" cy="1615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сформировать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читательскую компетенцию младшего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школьника </a:t>
            </a:r>
            <a:endParaRPr lang="ru-RU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его сниженной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читательской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активности?</a:t>
            </a: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Объект 18"/>
          <p:cNvSpPr txBox="1">
            <a:spLocks/>
          </p:cNvSpPr>
          <p:nvPr/>
        </p:nvSpPr>
        <p:spPr>
          <a:xfrm>
            <a:off x="463464" y="3883069"/>
            <a:ext cx="11223319" cy="8517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Проблема</a:t>
            </a:r>
          </a:p>
        </p:txBody>
      </p:sp>
      <p:pic>
        <p:nvPicPr>
          <p:cNvPr id="10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4" y="480631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Тема педагогического опыта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488731" y="1970690"/>
            <a:ext cx="11240813" cy="40491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42900" algn="ctr"/>
            <a:endParaRPr lang="ru-RU" sz="2800" b="1" cap="non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42900" algn="ctr"/>
            <a:r>
              <a:rPr lang="ru-RU" sz="2800" b="1" cap="non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читательской компетенции младшего школьника системой приемов обучения смысловому чтению на уроках и во время занятий внеурочной деятельностью</a:t>
            </a:r>
            <a:endParaRPr lang="ru-RU" sz="2800" b="1" cap="none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7" y="859003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989" y="1390389"/>
            <a:ext cx="11260899" cy="20417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Читательская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компетентность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это совокупность знаний, умений и навыков позволяющих человеку отбирать, понимать, организовывать информацию, представленную в знаково-буквенной форме, и успешно её использовать в личных и общественных целях.</a:t>
            </a:r>
            <a:b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463" y="2805830"/>
            <a:ext cx="11285951" cy="32364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Компоненты читательской компетентности младшего школьника: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владение техникой чтения;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владение приемами понимания прочитанного и прослушанного произведения;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знание книг и умение их самостоятельно выбирать;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эстетическое отношение к действительности, отраженной в литературе;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сформированность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нравственных ценностей и эстетического вкуса, понимание духовной сущности произведений.</a:t>
            </a:r>
          </a:p>
          <a:p>
            <a:pPr marL="0" indent="0" algn="ctr">
              <a:buNone/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USER\Desktop\5745d4c02176b154e8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0" y="380970"/>
            <a:ext cx="1600423" cy="12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989" y="964504"/>
            <a:ext cx="11235847" cy="14154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Целью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педагогической системы является формирование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читательской компетенции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младшего школьника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системой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приемов обучения смысловому чтению на уроках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время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занятий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внеурочной деятельностью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463" y="2367419"/>
            <a:ext cx="11223321" cy="38705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Задачи: 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спроектировать среду приобщения младших школьников к чтению литературы;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создать «банк инновационных приемов смыслового чтения» с целью проектирования на их основе уроков литературного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чтения, занятий внеурочной деятельностью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 дидактических материалов для них; 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получить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максимальный уровень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читательской компетенции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у каждого конкретного ученика; 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собрать пакет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диагностических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методик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 целью выявления развития уровня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читательской компетенции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у младших школьников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приемами обучения смысловому чтению.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62DA0-7DBC-4B48-9E97-ED75AF0C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27" y="3895594"/>
            <a:ext cx="4343400" cy="253847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Наталья Николаевна </a:t>
            </a:r>
            <a:r>
              <a:rPr lang="ru-RU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Сметанникова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андидат психологических наук</a:t>
            </a:r>
            <a:b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инициатор создания русской ассоциации чтения</a:t>
            </a:r>
            <a:b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C:\Users\USER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7" y="776614"/>
            <a:ext cx="3006246" cy="32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esktop\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21" y="573569"/>
            <a:ext cx="4183160" cy="58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3858016"/>
            <a:ext cx="4343400" cy="2217106"/>
          </a:xfrm>
        </p:spPr>
        <p:txBody>
          <a:bodyPr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Шамиль Ахмадуллин</a:t>
            </a:r>
            <a:b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психолог</a:t>
            </a:r>
            <a:b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кандидат психологических наук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shamil-ahmadullin-otzyvy-1587660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31" y="964504"/>
            <a:ext cx="2721686" cy="28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5d3ff136b261ffa01b414a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25" y="563670"/>
            <a:ext cx="4924525" cy="5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647</Words>
  <Application>Microsoft Office PowerPoint</Application>
  <PresentationFormat>Произвольный</PresentationFormat>
  <Paragraphs>132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Совет директоров</vt:lpstr>
      <vt:lpstr>Тема педагогического опыта:  «Формирование читательской компетенции младшего школьника системой приемов обучения смысловому чтению на уроках и во время занятий внеурочной деятельностью».</vt:lpstr>
      <vt:lpstr>Деструктивные идеи</vt:lpstr>
      <vt:lpstr>     Систематически читающее население  Российской Федерации по данным ВЦИОМ</vt:lpstr>
      <vt:lpstr>           Противоречия</vt:lpstr>
      <vt:lpstr>       Тема педагогического опыта</vt:lpstr>
      <vt:lpstr>Презентация PowerPoint</vt:lpstr>
      <vt:lpstr>Презентация PowerPoint</vt:lpstr>
      <vt:lpstr>Наталья Николаевна Сметанникова кандидат психологических наук инициатор создания русской ассоциации чтения </vt:lpstr>
      <vt:lpstr>Шамиль Ахмадуллин психолог кандидат психологических наук</vt:lpstr>
      <vt:lpstr>Этапы реализации </vt:lpstr>
      <vt:lpstr>Модель педагогической системы</vt:lpstr>
      <vt:lpstr> Примеры приемов обучения смысловому чтению</vt:lpstr>
      <vt:lpstr>Внеурочная деятельность </vt:lpstr>
      <vt:lpstr>   Результаты  стартовой    и итоговой диагностик </vt:lpstr>
      <vt:lpstr>Результаты  стартовой  и итоговой диагностик </vt:lpstr>
      <vt:lpstr>     Публикации по теме     представленного опыта</vt:lpstr>
      <vt:lpstr>Читай не затем, чтобы противоречить и опровергать, не затем, чтобы принимать на веру; и не затем, чтобы найти предмет для беседы; но чтобы мыслить и рассуждать.  Ф. Бэкон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  на тему: « Формирование семейных ценностей у младших школьников во внеурочной деятельности»</dc:title>
  <dc:creator>Сервис-консультант</dc:creator>
  <cp:lastModifiedBy>USER</cp:lastModifiedBy>
  <cp:revision>254</cp:revision>
  <dcterms:created xsi:type="dcterms:W3CDTF">2019-10-10T18:30:52Z</dcterms:created>
  <dcterms:modified xsi:type="dcterms:W3CDTF">2021-04-05T19:03:36Z</dcterms:modified>
</cp:coreProperties>
</file>